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1" r:id="rId6"/>
    <p:sldId id="266" r:id="rId7"/>
    <p:sldId id="271" r:id="rId8"/>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Montserrat Classic" panose="020B0604020202020204" charset="0"/>
      <p:regular r:id="rId14"/>
    </p:embeddedFont>
    <p:embeddedFont>
      <p:font typeface="Montserrat Classic Bold" panose="020B0604020202020204" charset="0"/>
      <p:regular r:id="rId15"/>
    </p:embeddedFont>
    <p:embeddedFont>
      <p:font typeface="Montserrat Light" panose="00000400000000000000" pitchFamily="2" charset="0"/>
      <p:regular r:id="rId16"/>
    </p:embeddedFont>
    <p:embeddedFont>
      <p:font typeface="Montserrat Light Bold" panose="020B0604020202020204"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65" d="100"/>
          <a:sy n="65" d="100"/>
        </p:scale>
        <p:origin x="774"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svg>
</file>

<file path=ppt/media/image5.jpe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24.03.2023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For those of you who don't know me, my name is connor and I am the principal of Law Quarter and Compliance Quarter. </a:t>
            </a:r>
          </a:p>
          <a:p>
            <a:endParaRPr lang="en-US"/>
          </a:p>
          <a:p>
            <a:r>
              <a:rPr lang="en-US"/>
              <a:t>We focus on the energy sector and work with the most innovative companies in the market on exciting projects such as PPAs, EVs, VPPs, energy storage, and of course embedded networks.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Planning minister moved into an embedded network. Not happy.</a:t>
            </a:r>
          </a:p>
          <a:p>
            <a:endParaRPr lang="en-US"/>
          </a:p>
          <a:p>
            <a:r>
              <a:rPr lang="en-US"/>
              <a:t>Concerns about pricing, customer choice, regulatory oversight. </a:t>
            </a:r>
          </a:p>
          <a:p>
            <a:endParaRPr lang="en-US"/>
          </a:p>
          <a:p>
            <a:r>
              <a:rPr lang="en-US"/>
              <a:t>As a first phase of reform, the General Exemption Order (GEO) will be changed to require new embedded networks to meet the renewable energy condition to operate legally. This will be completed in mid to late 2022, with the new GEO condition taking effect from 1 January 2023.</a:t>
            </a:r>
          </a:p>
          <a:p>
            <a:endParaRPr lang="en-US"/>
          </a:p>
          <a:p>
            <a:r>
              <a:rPr lang="en-US"/>
              <a:t>The Panel also recommended further reforms to improve outcomes for all customers living in embedded networks, including those in existing sites.</a:t>
            </a:r>
          </a:p>
          <a:p>
            <a:endParaRPr lang="en-US"/>
          </a:p>
          <a:p>
            <a:r>
              <a:rPr lang="en-US"/>
              <a:t>The Victorian Government supports these additional recommendations and will legislate further reforms through 2023 and 2024 to introduce licensing, and to enhance consumer protections and provide access to competitive retail offers for all embedded network customers.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Planning minister moved into an embedded network. Not happy.</a:t>
            </a:r>
          </a:p>
          <a:p>
            <a:endParaRPr lang="en-US"/>
          </a:p>
          <a:p>
            <a:r>
              <a:rPr lang="en-US"/>
              <a:t>Concerns about pricing, customer choice, regulatory oversight. </a:t>
            </a:r>
          </a:p>
          <a:p>
            <a:endParaRPr lang="en-US"/>
          </a:p>
          <a:p>
            <a:r>
              <a:rPr lang="en-US"/>
              <a:t>As a first phase of reform, the General Exemption Order (GEO) will be changed to require new embedded networks to meet the renewable energy condition to operate legally. This will be completed in mid to late 2022, with the new GEO condition taking effect from 1 January 2023.</a:t>
            </a:r>
          </a:p>
          <a:p>
            <a:endParaRPr lang="en-US"/>
          </a:p>
          <a:p>
            <a:r>
              <a:rPr lang="en-US"/>
              <a:t>The Panel also recommended further reforms to improve outcomes for all customers living in embedded networks, including those in existing sites.</a:t>
            </a:r>
          </a:p>
          <a:p>
            <a:endParaRPr lang="en-US"/>
          </a:p>
          <a:p>
            <a:r>
              <a:rPr lang="en-US"/>
              <a:t>The Victorian Government supports these additional recommendations and will legislate further reforms through 2023 and 2024 to introduce licensing, and to enhance consumer protections and provide access to competitive retail offers for all embedded network customers.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Plethora of embedded network regulation. </a:t>
            </a:r>
          </a:p>
          <a:p>
            <a:endParaRPr lang="en-US"/>
          </a:p>
          <a:p>
            <a:r>
              <a:rPr lang="en-US"/>
              <a:t>There is a distinction between NECF and VIC. </a:t>
            </a:r>
          </a:p>
          <a:p>
            <a:endParaRPr lang="en-US"/>
          </a:p>
          <a:p>
            <a:r>
              <a:rPr lang="en-US"/>
              <a:t>In VIC both the ESC and the AER has jurisdiction. </a:t>
            </a:r>
          </a:p>
          <a:p>
            <a:endParaRPr lang="en-US"/>
          </a:p>
          <a:p>
            <a:r>
              <a:rPr lang="en-US"/>
              <a:t>Consequences of ignoring one. Network Pipes case. </a:t>
            </a:r>
          </a:p>
          <a:p>
            <a:endParaRPr lang="en-US"/>
          </a:p>
          <a:p>
            <a:r>
              <a:rPr lang="en-US"/>
              <a:t>Finally we have industry or building specific regulation. Reckless decision.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Planning minister moved into an embedded network. Not happy.</a:t>
            </a:r>
          </a:p>
          <a:p>
            <a:endParaRPr lang="en-US"/>
          </a:p>
          <a:p>
            <a:r>
              <a:rPr lang="en-US"/>
              <a:t>Concerns about pricing, customer choice, regulatory oversight. </a:t>
            </a:r>
          </a:p>
          <a:p>
            <a:endParaRPr lang="en-US"/>
          </a:p>
          <a:p>
            <a:r>
              <a:rPr lang="en-US"/>
              <a:t>As a first phase of reform, the General Exemption Order (GEO) will be changed to require new embedded networks to meet the renewable energy condition to operate legally. This will be completed in mid to late 2022, with the new GEO condition taking effect from 1 January 2023.</a:t>
            </a:r>
          </a:p>
          <a:p>
            <a:endParaRPr lang="en-US"/>
          </a:p>
          <a:p>
            <a:r>
              <a:rPr lang="en-US"/>
              <a:t>The Panel also recommended further reforms to improve outcomes for all customers living in embedded networks, including those in existing sites.</a:t>
            </a:r>
          </a:p>
          <a:p>
            <a:endParaRPr lang="en-US"/>
          </a:p>
          <a:p>
            <a:r>
              <a:rPr lang="en-US"/>
              <a:t>The Victorian Government supports these additional recommendations and will legislate further reforms through 2023 and 2024 to introduce licensing, and to enhance consumer protections and provide access to competitive retail offers for all embedded network customers.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3/24/2023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3/24/2023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3/24/2023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3/24/2023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3/24/2023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3/24/2023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13000" r="13000"/>
          <a:stretch>
            <a:fillRect/>
          </a:stretch>
        </p:blipFill>
        <p:spPr>
          <a:xfrm>
            <a:off x="0" y="0"/>
            <a:ext cx="18288000" cy="10287000"/>
          </a:xfrm>
          <a:prstGeom prst="rect">
            <a:avLst/>
          </a:prstGeom>
        </p:spPr>
      </p:pic>
      <p:sp>
        <p:nvSpPr>
          <p:cNvPr id="3" name="TextBox 3"/>
          <p:cNvSpPr txBox="1"/>
          <p:nvPr/>
        </p:nvSpPr>
        <p:spPr>
          <a:xfrm>
            <a:off x="7790818" y="2027889"/>
            <a:ext cx="9468482" cy="5812445"/>
          </a:xfrm>
          <a:prstGeom prst="rect">
            <a:avLst/>
          </a:prstGeom>
        </p:spPr>
        <p:txBody>
          <a:bodyPr lIns="0" tIns="0" rIns="0" bIns="0" rtlCol="0" anchor="t">
            <a:spAutoFit/>
          </a:bodyPr>
          <a:lstStyle/>
          <a:p>
            <a:pPr>
              <a:lnSpc>
                <a:spcPts val="7603"/>
              </a:lnSpc>
            </a:pPr>
            <a:r>
              <a:rPr lang="en-US" sz="7040" spc="492">
                <a:solidFill>
                  <a:srgbClr val="E8EEF1"/>
                </a:solidFill>
                <a:latin typeface="Montserrat Classic Bold"/>
              </a:rPr>
              <a:t>NAVIGATING THE ENERGY RETAIL LANDSCAPE: REGULATIONS, RISKS, AND OPPORTUNITIES</a:t>
            </a:r>
          </a:p>
        </p:txBody>
      </p:sp>
      <p:sp>
        <p:nvSpPr>
          <p:cNvPr id="4" name="TextBox 4"/>
          <p:cNvSpPr txBox="1"/>
          <p:nvPr/>
        </p:nvSpPr>
        <p:spPr>
          <a:xfrm>
            <a:off x="7790818" y="8362636"/>
            <a:ext cx="5508353" cy="895664"/>
          </a:xfrm>
          <a:prstGeom prst="rect">
            <a:avLst/>
          </a:prstGeom>
        </p:spPr>
        <p:txBody>
          <a:bodyPr lIns="0" tIns="0" rIns="0" bIns="0" rtlCol="0" anchor="t">
            <a:spAutoFit/>
          </a:bodyPr>
          <a:lstStyle/>
          <a:p>
            <a:pPr>
              <a:lnSpc>
                <a:spcPts val="3657"/>
              </a:lnSpc>
            </a:pPr>
            <a:r>
              <a:rPr lang="en-US" sz="2612" spc="182">
                <a:solidFill>
                  <a:srgbClr val="E8EEF1"/>
                </a:solidFill>
                <a:latin typeface="Montserrat Classic"/>
              </a:rPr>
              <a:t>Presented by Compliance Quarter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34850" t="30249" r="50567"/>
          <a:stretch>
            <a:fillRect/>
          </a:stretch>
        </p:blipFill>
        <p:spPr>
          <a:xfrm>
            <a:off x="6189523" y="65003"/>
            <a:ext cx="1501164" cy="10221997"/>
          </a:xfrm>
          <a:prstGeom prst="rect">
            <a:avLst/>
          </a:prstGeom>
        </p:spPr>
      </p:pic>
      <p:grpSp>
        <p:nvGrpSpPr>
          <p:cNvPr id="3" name="Group 3"/>
          <p:cNvGrpSpPr/>
          <p:nvPr/>
        </p:nvGrpSpPr>
        <p:grpSpPr>
          <a:xfrm>
            <a:off x="-675946" y="8832603"/>
            <a:ext cx="2886906" cy="851395"/>
            <a:chOff x="0" y="0"/>
            <a:chExt cx="1722525" cy="508000"/>
          </a:xfrm>
        </p:grpSpPr>
        <p:sp>
          <p:nvSpPr>
            <p:cNvPr id="4" name="Freeform 4"/>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pic>
        <p:nvPicPr>
          <p:cNvPr id="5" name="Picture 5"/>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703009" y="973239"/>
            <a:ext cx="1065454" cy="982881"/>
          </a:xfrm>
          <a:prstGeom prst="rect">
            <a:avLst/>
          </a:prstGeom>
        </p:spPr>
      </p:pic>
      <p:sp>
        <p:nvSpPr>
          <p:cNvPr id="6" name="TextBox 6"/>
          <p:cNvSpPr txBox="1"/>
          <p:nvPr/>
        </p:nvSpPr>
        <p:spPr>
          <a:xfrm>
            <a:off x="1028700" y="962025"/>
            <a:ext cx="4417623" cy="904835"/>
          </a:xfrm>
          <a:prstGeom prst="rect">
            <a:avLst/>
          </a:prstGeom>
        </p:spPr>
        <p:txBody>
          <a:bodyPr lIns="0" tIns="0" rIns="0" bIns="0" rtlCol="0" anchor="t">
            <a:spAutoFit/>
          </a:bodyPr>
          <a:lstStyle/>
          <a:p>
            <a:pPr>
              <a:lnSpc>
                <a:spcPts val="7205"/>
              </a:lnSpc>
            </a:pPr>
            <a:r>
              <a:rPr lang="en-US" sz="5500" spc="159">
                <a:solidFill>
                  <a:srgbClr val="E8EEF1"/>
                </a:solidFill>
                <a:latin typeface="Montserrat Classic Bold"/>
              </a:rPr>
              <a:t>AGENDA</a:t>
            </a:r>
          </a:p>
        </p:txBody>
      </p:sp>
      <p:sp>
        <p:nvSpPr>
          <p:cNvPr id="7" name="TextBox 7"/>
          <p:cNvSpPr txBox="1"/>
          <p:nvPr/>
        </p:nvSpPr>
        <p:spPr>
          <a:xfrm>
            <a:off x="8529785" y="963714"/>
            <a:ext cx="7469903" cy="992406"/>
          </a:xfrm>
          <a:prstGeom prst="rect">
            <a:avLst/>
          </a:prstGeom>
        </p:spPr>
        <p:txBody>
          <a:bodyPr lIns="0" tIns="0" rIns="0" bIns="0" rtlCol="0" anchor="t">
            <a:spAutoFit/>
          </a:bodyPr>
          <a:lstStyle/>
          <a:p>
            <a:pPr>
              <a:lnSpc>
                <a:spcPts val="3911"/>
              </a:lnSpc>
            </a:pPr>
            <a:r>
              <a:rPr lang="en-US" sz="3259" spc="241">
                <a:solidFill>
                  <a:srgbClr val="E8EEF1"/>
                </a:solidFill>
                <a:latin typeface="Montserrat Classic Bold"/>
              </a:rPr>
              <a:t>Introduction to Energy Retail in Australia</a:t>
            </a:r>
          </a:p>
        </p:txBody>
      </p:sp>
      <p:sp>
        <p:nvSpPr>
          <p:cNvPr id="8" name="TextBox 8"/>
          <p:cNvSpPr txBox="1"/>
          <p:nvPr/>
        </p:nvSpPr>
        <p:spPr>
          <a:xfrm>
            <a:off x="8529785" y="2955868"/>
            <a:ext cx="7469903" cy="992406"/>
          </a:xfrm>
          <a:prstGeom prst="rect">
            <a:avLst/>
          </a:prstGeom>
        </p:spPr>
        <p:txBody>
          <a:bodyPr lIns="0" tIns="0" rIns="0" bIns="0" rtlCol="0" anchor="t">
            <a:spAutoFit/>
          </a:bodyPr>
          <a:lstStyle/>
          <a:p>
            <a:pPr>
              <a:lnSpc>
                <a:spcPts val="3911"/>
              </a:lnSpc>
            </a:pPr>
            <a:r>
              <a:rPr lang="en-US" sz="3259" spc="241">
                <a:solidFill>
                  <a:srgbClr val="E8EEF1"/>
                </a:solidFill>
                <a:latin typeface="Montserrat Classic Bold"/>
              </a:rPr>
              <a:t>Regulatory Framework for Energy Retailers </a:t>
            </a:r>
          </a:p>
        </p:txBody>
      </p:sp>
      <p:pic>
        <p:nvPicPr>
          <p:cNvPr id="11" name="Picture 11"/>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6703009" y="2965393"/>
            <a:ext cx="1065454" cy="982881"/>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19999"/>
          </a:blip>
          <a:srcRect l="66254" t="3222" b="3879"/>
          <a:stretch>
            <a:fillRect/>
          </a:stretch>
        </p:blipFill>
        <p:spPr>
          <a:xfrm>
            <a:off x="1389270" y="331550"/>
            <a:ext cx="5532191" cy="9556377"/>
          </a:xfrm>
          <a:prstGeom prst="rect">
            <a:avLst/>
          </a:prstGeom>
        </p:spPr>
      </p:pic>
      <p:sp>
        <p:nvSpPr>
          <p:cNvPr id="3" name="TextBox 3"/>
          <p:cNvSpPr txBox="1"/>
          <p:nvPr/>
        </p:nvSpPr>
        <p:spPr>
          <a:xfrm>
            <a:off x="1389270" y="5887128"/>
            <a:ext cx="5351610" cy="2732878"/>
          </a:xfrm>
          <a:prstGeom prst="rect">
            <a:avLst/>
          </a:prstGeom>
        </p:spPr>
        <p:txBody>
          <a:bodyPr lIns="0" tIns="0" rIns="0" bIns="0" rtlCol="0" anchor="t">
            <a:spAutoFit/>
          </a:bodyPr>
          <a:lstStyle/>
          <a:p>
            <a:pPr>
              <a:lnSpc>
                <a:spcPts val="7205"/>
              </a:lnSpc>
            </a:pPr>
            <a:r>
              <a:rPr lang="en-US" sz="5500" spc="159">
                <a:solidFill>
                  <a:srgbClr val="E8EEF1"/>
                </a:solidFill>
                <a:latin typeface="Montserrat Classic Bold"/>
              </a:rPr>
              <a:t>THE ENERGY RETAIL MARKET</a:t>
            </a:r>
          </a:p>
        </p:txBody>
      </p:sp>
      <p:sp>
        <p:nvSpPr>
          <p:cNvPr id="4" name="AutoShape 4"/>
          <p:cNvSpPr/>
          <p:nvPr/>
        </p:nvSpPr>
        <p:spPr>
          <a:xfrm>
            <a:off x="6977841" y="4817940"/>
            <a:ext cx="10967719" cy="5069987"/>
          </a:xfrm>
          <a:prstGeom prst="rect">
            <a:avLst/>
          </a:prstGeom>
          <a:solidFill>
            <a:srgbClr val="E8EEF1">
              <a:alpha val="9804"/>
            </a:srgbClr>
          </a:solidFill>
        </p:spPr>
      </p:sp>
      <p:grpSp>
        <p:nvGrpSpPr>
          <p:cNvPr id="5" name="Group 5"/>
          <p:cNvGrpSpPr/>
          <p:nvPr/>
        </p:nvGrpSpPr>
        <p:grpSpPr>
          <a:xfrm>
            <a:off x="7397421" y="2440559"/>
            <a:ext cx="10128558" cy="6233100"/>
            <a:chOff x="0" y="-85725"/>
            <a:chExt cx="13504745" cy="8310801"/>
          </a:xfrm>
        </p:grpSpPr>
        <p:sp>
          <p:nvSpPr>
            <p:cNvPr id="6" name="TextBox 6"/>
            <p:cNvSpPr txBox="1"/>
            <p:nvPr/>
          </p:nvSpPr>
          <p:spPr>
            <a:xfrm>
              <a:off x="0" y="-85725"/>
              <a:ext cx="13497117" cy="625613"/>
            </a:xfrm>
            <a:prstGeom prst="rect">
              <a:avLst/>
            </a:prstGeom>
          </p:spPr>
          <p:txBody>
            <a:bodyPr lIns="0" tIns="0" rIns="0" bIns="0" rtlCol="0" anchor="t">
              <a:spAutoFit/>
            </a:bodyPr>
            <a:lstStyle/>
            <a:p>
              <a:pPr algn="ctr">
                <a:lnSpc>
                  <a:spcPts val="4087"/>
                </a:lnSpc>
              </a:pPr>
              <a:r>
                <a:rPr lang="en-US" sz="2671" spc="293">
                  <a:solidFill>
                    <a:srgbClr val="43B0F1"/>
                  </a:solidFill>
                  <a:latin typeface="Montserrat Classic"/>
                </a:rPr>
                <a:t>THE NATIONAL ELECTRICITY MARKET (NEM)</a:t>
              </a:r>
            </a:p>
          </p:txBody>
        </p:sp>
        <p:sp>
          <p:nvSpPr>
            <p:cNvPr id="7" name="TextBox 7"/>
            <p:cNvSpPr txBox="1"/>
            <p:nvPr/>
          </p:nvSpPr>
          <p:spPr>
            <a:xfrm>
              <a:off x="0" y="923931"/>
              <a:ext cx="13504745" cy="7301145"/>
            </a:xfrm>
            <a:prstGeom prst="rect">
              <a:avLst/>
            </a:prstGeom>
          </p:spPr>
          <p:txBody>
            <a:bodyPr lIns="0" tIns="0" rIns="0" bIns="0" rtlCol="0" anchor="t">
              <a:spAutoFit/>
            </a:bodyPr>
            <a:lstStyle/>
            <a:p>
              <a:pPr>
                <a:lnSpc>
                  <a:spcPts val="2922"/>
                </a:lnSpc>
              </a:pPr>
              <a:r>
                <a:rPr lang="en-US" sz="2087" spc="20" dirty="0">
                  <a:solidFill>
                    <a:srgbClr val="E8EEF1"/>
                  </a:solidFill>
                  <a:latin typeface="Montserrat Light"/>
                </a:rPr>
                <a:t>Australia is home to the world’s longest interconnected power system – from Port Douglas in Queensland to Port Lincoln in South Australia – a distance of around 5,000 </a:t>
              </a:r>
              <a:r>
                <a:rPr lang="en-US" sz="2087" spc="20" dirty="0" err="1">
                  <a:solidFill>
                    <a:srgbClr val="E8EEF1"/>
                  </a:solidFill>
                  <a:latin typeface="Montserrat Light"/>
                </a:rPr>
                <a:t>kilometres</a:t>
              </a:r>
              <a:r>
                <a:rPr lang="en-US" sz="2087" spc="20" dirty="0">
                  <a:solidFill>
                    <a:srgbClr val="E8EEF1"/>
                  </a:solidFill>
                  <a:latin typeface="Montserrat Light"/>
                </a:rPr>
                <a:t>. This power system is known as the National Electricity Market (NEM).</a:t>
              </a:r>
            </a:p>
            <a:p>
              <a:pPr>
                <a:lnSpc>
                  <a:spcPts val="2922"/>
                </a:lnSpc>
              </a:pPr>
              <a:endParaRPr lang="en-US" sz="2087" spc="20" dirty="0">
                <a:solidFill>
                  <a:srgbClr val="E8EEF1"/>
                </a:solidFill>
                <a:latin typeface="Montserrat Light"/>
              </a:endParaRPr>
            </a:p>
            <a:p>
              <a:pPr>
                <a:lnSpc>
                  <a:spcPts val="2922"/>
                </a:lnSpc>
              </a:pPr>
              <a:r>
                <a:rPr lang="en-US" sz="2087" spc="20" dirty="0">
                  <a:solidFill>
                    <a:srgbClr val="E8EEF1"/>
                  </a:solidFill>
                  <a:latin typeface="Montserrat Light"/>
                </a:rPr>
                <a:t>The NEM supplies around 200 terawatt hours of energy to businesses and households each year. There are three key markets that underpin this system: the National Electricity Market, the Electricity Retail Market, and the Electricity Financial Market.</a:t>
              </a:r>
            </a:p>
            <a:p>
              <a:pPr>
                <a:lnSpc>
                  <a:spcPts val="2922"/>
                </a:lnSpc>
              </a:pPr>
              <a:endParaRPr lang="en-US" sz="2087" spc="20" dirty="0">
                <a:solidFill>
                  <a:srgbClr val="E8EEF1"/>
                </a:solidFill>
                <a:latin typeface="Montserrat Light"/>
              </a:endParaRPr>
            </a:p>
            <a:p>
              <a:pPr>
                <a:lnSpc>
                  <a:spcPts val="2922"/>
                </a:lnSpc>
              </a:pPr>
              <a:r>
                <a:rPr lang="en-US" sz="2087" spc="20" dirty="0">
                  <a:solidFill>
                    <a:srgbClr val="E8EEF1"/>
                  </a:solidFill>
                  <a:latin typeface="Montserrat Light"/>
                </a:rPr>
                <a:t>The electricity market in Australia involves a complex network of stakeholders, each with a unique role and responsibility. Understanding the key stakeholders and their roles is crucial for understanding how the market operates and ensuring fair competition and consumer protection.</a:t>
              </a:r>
            </a:p>
            <a:p>
              <a:pPr>
                <a:lnSpc>
                  <a:spcPts val="2105"/>
                </a:lnSpc>
              </a:pPr>
              <a:endParaRPr lang="en-US" sz="2087" spc="20" dirty="0">
                <a:solidFill>
                  <a:srgbClr val="E8EEF1"/>
                </a:solidFill>
                <a:latin typeface="Montserrat Light"/>
              </a:endParaRPr>
            </a:p>
          </p:txBody>
        </p:sp>
      </p:grpSp>
      <p:pic>
        <p:nvPicPr>
          <p:cNvPr id="8" name="Picture 8"/>
          <p:cNvPicPr>
            <a:picLocks noChangeAspect="1"/>
          </p:cNvPicPr>
          <p:nvPr/>
        </p:nvPicPr>
        <p:blipFill>
          <a:blip r:embed="rId4"/>
          <a:srcRect l="27814" t="32426" r="50567"/>
          <a:stretch>
            <a:fillRect/>
          </a:stretch>
        </p:blipFill>
        <p:spPr>
          <a:xfrm>
            <a:off x="-1343399" y="-651119"/>
            <a:ext cx="2458198" cy="10938119"/>
          </a:xfrm>
          <a:prstGeom prst="rect">
            <a:avLst/>
          </a:prstGeom>
        </p:spPr>
      </p:pic>
      <p:sp>
        <p:nvSpPr>
          <p:cNvPr id="9" name="AutoShape 9"/>
          <p:cNvSpPr/>
          <p:nvPr/>
        </p:nvSpPr>
        <p:spPr>
          <a:xfrm>
            <a:off x="-535582" y="-533400"/>
            <a:ext cx="1165946" cy="11353800"/>
          </a:xfrm>
          <a:prstGeom prst="rect">
            <a:avLst/>
          </a:prstGeom>
          <a:solidFill>
            <a:srgbClr val="43B0F1"/>
          </a:solidFill>
        </p:spPr>
      </p:sp>
      <p:grpSp>
        <p:nvGrpSpPr>
          <p:cNvPr id="10" name="Group 10"/>
          <p:cNvGrpSpPr/>
          <p:nvPr/>
        </p:nvGrpSpPr>
        <p:grpSpPr>
          <a:xfrm>
            <a:off x="-675946" y="9036533"/>
            <a:ext cx="2886906" cy="851395"/>
            <a:chOff x="0" y="0"/>
            <a:chExt cx="1722525" cy="508000"/>
          </a:xfrm>
        </p:grpSpPr>
        <p:sp>
          <p:nvSpPr>
            <p:cNvPr id="11" name="Freeform 11"/>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19999"/>
          </a:blip>
          <a:srcRect l="66254" t="3222" b="3879"/>
          <a:stretch>
            <a:fillRect/>
          </a:stretch>
        </p:blipFill>
        <p:spPr>
          <a:xfrm>
            <a:off x="1389270" y="331550"/>
            <a:ext cx="5532191" cy="9556377"/>
          </a:xfrm>
          <a:prstGeom prst="rect">
            <a:avLst/>
          </a:prstGeom>
        </p:spPr>
      </p:pic>
      <p:sp>
        <p:nvSpPr>
          <p:cNvPr id="3" name="TextBox 3"/>
          <p:cNvSpPr txBox="1"/>
          <p:nvPr/>
        </p:nvSpPr>
        <p:spPr>
          <a:xfrm>
            <a:off x="1389270" y="5887128"/>
            <a:ext cx="5351610" cy="2732878"/>
          </a:xfrm>
          <a:prstGeom prst="rect">
            <a:avLst/>
          </a:prstGeom>
        </p:spPr>
        <p:txBody>
          <a:bodyPr lIns="0" tIns="0" rIns="0" bIns="0" rtlCol="0" anchor="t">
            <a:spAutoFit/>
          </a:bodyPr>
          <a:lstStyle/>
          <a:p>
            <a:pPr>
              <a:lnSpc>
                <a:spcPts val="7205"/>
              </a:lnSpc>
            </a:pPr>
            <a:r>
              <a:rPr lang="en-US" sz="5500" spc="159">
                <a:solidFill>
                  <a:srgbClr val="E8EEF1"/>
                </a:solidFill>
                <a:latin typeface="Montserrat Classic Bold"/>
              </a:rPr>
              <a:t>THE ENERGY RETAIL MARKET</a:t>
            </a:r>
          </a:p>
        </p:txBody>
      </p:sp>
      <p:sp>
        <p:nvSpPr>
          <p:cNvPr id="4" name="AutoShape 4"/>
          <p:cNvSpPr/>
          <p:nvPr/>
        </p:nvSpPr>
        <p:spPr>
          <a:xfrm>
            <a:off x="6977841" y="4817940"/>
            <a:ext cx="10967719" cy="5069987"/>
          </a:xfrm>
          <a:prstGeom prst="rect">
            <a:avLst/>
          </a:prstGeom>
          <a:solidFill>
            <a:srgbClr val="E8EEF1">
              <a:alpha val="9804"/>
            </a:srgbClr>
          </a:solidFill>
        </p:spPr>
      </p:sp>
      <p:grpSp>
        <p:nvGrpSpPr>
          <p:cNvPr id="5" name="Group 5"/>
          <p:cNvGrpSpPr/>
          <p:nvPr/>
        </p:nvGrpSpPr>
        <p:grpSpPr>
          <a:xfrm>
            <a:off x="7817001" y="631549"/>
            <a:ext cx="10128558" cy="9055008"/>
            <a:chOff x="0" y="0"/>
            <a:chExt cx="13504745" cy="12073344"/>
          </a:xfrm>
        </p:grpSpPr>
        <p:sp>
          <p:nvSpPr>
            <p:cNvPr id="6" name="TextBox 6"/>
            <p:cNvSpPr txBox="1"/>
            <p:nvPr/>
          </p:nvSpPr>
          <p:spPr>
            <a:xfrm>
              <a:off x="0" y="-85725"/>
              <a:ext cx="13497117" cy="625613"/>
            </a:xfrm>
            <a:prstGeom prst="rect">
              <a:avLst/>
            </a:prstGeom>
          </p:spPr>
          <p:txBody>
            <a:bodyPr lIns="0" tIns="0" rIns="0" bIns="0" rtlCol="0" anchor="t">
              <a:spAutoFit/>
            </a:bodyPr>
            <a:lstStyle/>
            <a:p>
              <a:pPr algn="ctr">
                <a:lnSpc>
                  <a:spcPts val="4087"/>
                </a:lnSpc>
              </a:pPr>
              <a:r>
                <a:rPr lang="en-US" sz="2671" spc="293">
                  <a:solidFill>
                    <a:srgbClr val="43B0F1"/>
                  </a:solidFill>
                  <a:latin typeface="Montserrat Classic"/>
                </a:rPr>
                <a:t>KEY STAKEHOLDERS</a:t>
              </a:r>
            </a:p>
          </p:txBody>
        </p:sp>
        <p:sp>
          <p:nvSpPr>
            <p:cNvPr id="7" name="TextBox 7"/>
            <p:cNvSpPr txBox="1"/>
            <p:nvPr/>
          </p:nvSpPr>
          <p:spPr>
            <a:xfrm>
              <a:off x="0" y="923931"/>
              <a:ext cx="13504745" cy="11149413"/>
            </a:xfrm>
            <a:prstGeom prst="rect">
              <a:avLst/>
            </a:prstGeom>
          </p:spPr>
          <p:txBody>
            <a:bodyPr lIns="0" tIns="0" rIns="0" bIns="0" rtlCol="0" anchor="t">
              <a:spAutoFit/>
            </a:bodyPr>
            <a:lstStyle/>
            <a:p>
              <a:pPr>
                <a:lnSpc>
                  <a:spcPts val="3341"/>
                </a:lnSpc>
              </a:pPr>
              <a:endParaRPr/>
            </a:p>
            <a:p>
              <a:pPr marL="515383" lvl="1" indent="-257691">
                <a:lnSpc>
                  <a:spcPts val="3341"/>
                </a:lnSpc>
                <a:buFont typeface="Arial"/>
                <a:buChar char="•"/>
              </a:pPr>
              <a:r>
                <a:rPr lang="en-US" sz="2387" spc="23">
                  <a:solidFill>
                    <a:srgbClr val="E8EEF1"/>
                  </a:solidFill>
                  <a:latin typeface="Montserrat Light Bold"/>
                </a:rPr>
                <a:t>Government</a:t>
              </a:r>
              <a:r>
                <a:rPr lang="en-US" sz="2387" spc="23">
                  <a:solidFill>
                    <a:srgbClr val="E8EEF1"/>
                  </a:solidFill>
                  <a:latin typeface="Montserrat Light"/>
                </a:rPr>
                <a:t>: The government sets the policy and regulatory framework for the electricity market.</a:t>
              </a:r>
            </a:p>
            <a:p>
              <a:pPr marL="515383" lvl="1" indent="-257691">
                <a:lnSpc>
                  <a:spcPts val="3341"/>
                </a:lnSpc>
                <a:buFont typeface="Arial"/>
                <a:buChar char="•"/>
              </a:pPr>
              <a:r>
                <a:rPr lang="en-US" sz="2387" spc="23">
                  <a:solidFill>
                    <a:srgbClr val="E8EEF1"/>
                  </a:solidFill>
                  <a:latin typeface="Montserrat Light Bold"/>
                </a:rPr>
                <a:t>Rule Makers</a:t>
              </a:r>
              <a:r>
                <a:rPr lang="en-US" sz="2387" spc="23">
                  <a:solidFill>
                    <a:srgbClr val="E8EEF1"/>
                  </a:solidFill>
                  <a:latin typeface="Montserrat Light"/>
                </a:rPr>
                <a:t>: The Australian Energy Market Commission, the Energy Security Board have delegated authority and are responsible for most regulatory reform</a:t>
              </a:r>
            </a:p>
            <a:p>
              <a:pPr marL="515383" lvl="1" indent="-257691">
                <a:lnSpc>
                  <a:spcPts val="3341"/>
                </a:lnSpc>
                <a:buFont typeface="Arial"/>
                <a:buChar char="•"/>
              </a:pPr>
              <a:r>
                <a:rPr lang="en-US" sz="2387" spc="23">
                  <a:solidFill>
                    <a:srgbClr val="E8EEF1"/>
                  </a:solidFill>
                  <a:latin typeface="Montserrat Light Bold"/>
                </a:rPr>
                <a:t>Regulators</a:t>
              </a:r>
              <a:r>
                <a:rPr lang="en-US" sz="2387" spc="23">
                  <a:solidFill>
                    <a:srgbClr val="E8EEF1"/>
                  </a:solidFill>
                  <a:latin typeface="Montserrat Light"/>
                </a:rPr>
                <a:t>: Regulators, such as the Australian Energy Regulator (AER), Essential Services Commission (ESC) and Australian Energy Market Operator (AEMO), are responsible for enforcing the regulatory framework and ensuring compliance with market rules.</a:t>
              </a:r>
            </a:p>
            <a:p>
              <a:pPr marL="515383" lvl="1" indent="-257691">
                <a:lnSpc>
                  <a:spcPts val="3341"/>
                </a:lnSpc>
                <a:buFont typeface="Arial"/>
                <a:buChar char="•"/>
              </a:pPr>
              <a:r>
                <a:rPr lang="en-US" sz="2387" spc="23">
                  <a:solidFill>
                    <a:srgbClr val="E8EEF1"/>
                  </a:solidFill>
                  <a:latin typeface="Montserrat Light Bold"/>
                </a:rPr>
                <a:t>Generators</a:t>
              </a:r>
              <a:r>
                <a:rPr lang="en-US" sz="2387" spc="23">
                  <a:solidFill>
                    <a:srgbClr val="E8EEF1"/>
                  </a:solidFill>
                  <a:latin typeface="Montserrat Light"/>
                </a:rPr>
                <a:t>: Generators are responsible for producing electricity, which is then sold to retailers or directly to consumers.</a:t>
              </a:r>
            </a:p>
            <a:p>
              <a:pPr marL="515383" lvl="1" indent="-257691">
                <a:lnSpc>
                  <a:spcPts val="3341"/>
                </a:lnSpc>
                <a:buFont typeface="Arial"/>
                <a:buChar char="•"/>
              </a:pPr>
              <a:r>
                <a:rPr lang="en-US" sz="2387" spc="23">
                  <a:solidFill>
                    <a:srgbClr val="E8EEF1"/>
                  </a:solidFill>
                  <a:latin typeface="Montserrat Light Bold"/>
                </a:rPr>
                <a:t>Retailers</a:t>
              </a:r>
              <a:r>
                <a:rPr lang="en-US" sz="2387" spc="23">
                  <a:solidFill>
                    <a:srgbClr val="E8EEF1"/>
                  </a:solidFill>
                  <a:latin typeface="Montserrat Light"/>
                </a:rPr>
                <a:t>: Retailers are responsible for purchasing electricity from generators and selling it to consumers.</a:t>
              </a:r>
            </a:p>
            <a:p>
              <a:pPr marL="515383" lvl="1" indent="-257691">
                <a:lnSpc>
                  <a:spcPts val="3341"/>
                </a:lnSpc>
                <a:buFont typeface="Arial"/>
                <a:buChar char="•"/>
              </a:pPr>
              <a:r>
                <a:rPr lang="en-US" sz="2387" spc="23">
                  <a:solidFill>
                    <a:srgbClr val="E8EEF1"/>
                  </a:solidFill>
                  <a:latin typeface="Montserrat Light Bold"/>
                </a:rPr>
                <a:t>Network providers: </a:t>
              </a:r>
              <a:r>
                <a:rPr lang="en-US" sz="2387" spc="23">
                  <a:solidFill>
                    <a:srgbClr val="E8EEF1"/>
                  </a:solidFill>
                  <a:latin typeface="Montserrat Light"/>
                </a:rPr>
                <a:t>Network providers, such as transmission and distribution companies, are responsible for transporting electricity from generators to consumers.</a:t>
              </a:r>
            </a:p>
            <a:p>
              <a:pPr>
                <a:lnSpc>
                  <a:spcPts val="2525"/>
                </a:lnSpc>
              </a:pPr>
              <a:endParaRPr lang="en-US" sz="2387" spc="23">
                <a:solidFill>
                  <a:srgbClr val="E8EEF1"/>
                </a:solidFill>
                <a:latin typeface="Montserrat Light"/>
              </a:endParaRPr>
            </a:p>
          </p:txBody>
        </p:sp>
      </p:grpSp>
      <p:pic>
        <p:nvPicPr>
          <p:cNvPr id="8" name="Picture 8"/>
          <p:cNvPicPr>
            <a:picLocks noChangeAspect="1"/>
          </p:cNvPicPr>
          <p:nvPr/>
        </p:nvPicPr>
        <p:blipFill>
          <a:blip r:embed="rId4"/>
          <a:srcRect l="27814" t="32426" r="50567"/>
          <a:stretch>
            <a:fillRect/>
          </a:stretch>
        </p:blipFill>
        <p:spPr>
          <a:xfrm>
            <a:off x="-1343399" y="-651119"/>
            <a:ext cx="2458198" cy="10938119"/>
          </a:xfrm>
          <a:prstGeom prst="rect">
            <a:avLst/>
          </a:prstGeom>
        </p:spPr>
      </p:pic>
      <p:sp>
        <p:nvSpPr>
          <p:cNvPr id="9" name="AutoShape 9"/>
          <p:cNvSpPr/>
          <p:nvPr/>
        </p:nvSpPr>
        <p:spPr>
          <a:xfrm>
            <a:off x="-535582" y="-533400"/>
            <a:ext cx="1165946" cy="11353800"/>
          </a:xfrm>
          <a:prstGeom prst="rect">
            <a:avLst/>
          </a:prstGeom>
          <a:solidFill>
            <a:srgbClr val="43B0F1"/>
          </a:solidFill>
        </p:spPr>
      </p:sp>
      <p:grpSp>
        <p:nvGrpSpPr>
          <p:cNvPr id="10" name="Group 10"/>
          <p:cNvGrpSpPr/>
          <p:nvPr/>
        </p:nvGrpSpPr>
        <p:grpSpPr>
          <a:xfrm>
            <a:off x="-675946" y="9036533"/>
            <a:ext cx="2886906" cy="851395"/>
            <a:chOff x="0" y="0"/>
            <a:chExt cx="1722525" cy="508000"/>
          </a:xfrm>
        </p:grpSpPr>
        <p:sp>
          <p:nvSpPr>
            <p:cNvPr id="11" name="Freeform 11"/>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l="27814" t="32426" r="50567"/>
          <a:stretch>
            <a:fillRect/>
          </a:stretch>
        </p:blipFill>
        <p:spPr>
          <a:xfrm>
            <a:off x="14430897" y="-401760"/>
            <a:ext cx="2458198" cy="10938119"/>
          </a:xfrm>
          <a:prstGeom prst="rect">
            <a:avLst/>
          </a:prstGeom>
        </p:spPr>
      </p:pic>
      <p:sp>
        <p:nvSpPr>
          <p:cNvPr id="3" name="AutoShape 3"/>
          <p:cNvSpPr/>
          <p:nvPr/>
        </p:nvSpPr>
        <p:spPr>
          <a:xfrm>
            <a:off x="15155545" y="-533400"/>
            <a:ext cx="2537546" cy="11353800"/>
          </a:xfrm>
          <a:prstGeom prst="rect">
            <a:avLst/>
          </a:prstGeom>
          <a:solidFill>
            <a:srgbClr val="43B0F1"/>
          </a:solidFill>
        </p:spPr>
      </p:sp>
      <p:grpSp>
        <p:nvGrpSpPr>
          <p:cNvPr id="4" name="Group 4"/>
          <p:cNvGrpSpPr/>
          <p:nvPr/>
        </p:nvGrpSpPr>
        <p:grpSpPr>
          <a:xfrm>
            <a:off x="-414753" y="603003"/>
            <a:ext cx="2886906" cy="851395"/>
            <a:chOff x="0" y="0"/>
            <a:chExt cx="1722525" cy="508000"/>
          </a:xfrm>
        </p:grpSpPr>
        <p:sp>
          <p:nvSpPr>
            <p:cNvPr id="5" name="Freeform 5"/>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
        <p:nvSpPr>
          <p:cNvPr id="6" name="TextBox 6"/>
          <p:cNvSpPr txBox="1"/>
          <p:nvPr/>
        </p:nvSpPr>
        <p:spPr>
          <a:xfrm>
            <a:off x="1786681" y="1803019"/>
            <a:ext cx="12014015" cy="8003475"/>
          </a:xfrm>
          <a:prstGeom prst="rect">
            <a:avLst/>
          </a:prstGeom>
        </p:spPr>
        <p:txBody>
          <a:bodyPr lIns="0" tIns="0" rIns="0" bIns="0" rtlCol="0" anchor="t">
            <a:spAutoFit/>
          </a:bodyPr>
          <a:lstStyle/>
          <a:p>
            <a:pPr>
              <a:lnSpc>
                <a:spcPts val="3213"/>
              </a:lnSpc>
            </a:pPr>
            <a:r>
              <a:rPr lang="en-US" sz="2100" spc="231">
                <a:solidFill>
                  <a:srgbClr val="FFFFFF"/>
                </a:solidFill>
                <a:latin typeface="Montserrat Light Bold"/>
              </a:rPr>
              <a:t>NECF </a:t>
            </a:r>
          </a:p>
          <a:p>
            <a:pPr>
              <a:lnSpc>
                <a:spcPts val="3213"/>
              </a:lnSpc>
              <a:spcBef>
                <a:spcPct val="0"/>
              </a:spcBef>
            </a:pPr>
            <a:r>
              <a:rPr lang="en-US" sz="2100" spc="231">
                <a:solidFill>
                  <a:srgbClr val="FFFFFF"/>
                </a:solidFill>
                <a:latin typeface="Montserrat Light"/>
              </a:rPr>
              <a:t>National Energy Customer Framework (NECF):</a:t>
            </a:r>
          </a:p>
          <a:p>
            <a:pPr>
              <a:lnSpc>
                <a:spcPts val="3213"/>
              </a:lnSpc>
              <a:spcBef>
                <a:spcPct val="0"/>
              </a:spcBef>
            </a:pPr>
            <a:r>
              <a:rPr lang="en-US" sz="2100" spc="231">
                <a:solidFill>
                  <a:srgbClr val="FFFFFF"/>
                </a:solidFill>
                <a:latin typeface="Montserrat Light"/>
              </a:rPr>
              <a:t>o NERL: National Energy Retail Law</a:t>
            </a:r>
          </a:p>
          <a:p>
            <a:pPr>
              <a:lnSpc>
                <a:spcPts val="3213"/>
              </a:lnSpc>
              <a:spcBef>
                <a:spcPct val="0"/>
              </a:spcBef>
            </a:pPr>
            <a:r>
              <a:rPr lang="en-US" sz="2100" spc="231">
                <a:solidFill>
                  <a:srgbClr val="FFFFFF"/>
                </a:solidFill>
                <a:latin typeface="Montserrat Light"/>
              </a:rPr>
              <a:t>o NERR: National Energy Retail Rules</a:t>
            </a:r>
          </a:p>
          <a:p>
            <a:pPr>
              <a:lnSpc>
                <a:spcPts val="3213"/>
              </a:lnSpc>
              <a:spcBef>
                <a:spcPct val="0"/>
              </a:spcBef>
            </a:pPr>
            <a:r>
              <a:rPr lang="en-US" sz="2100" spc="231">
                <a:solidFill>
                  <a:srgbClr val="FFFFFF"/>
                </a:solidFill>
                <a:latin typeface="Montserrat Light"/>
              </a:rPr>
              <a:t>o NEL: National Electricity Law</a:t>
            </a:r>
          </a:p>
          <a:p>
            <a:pPr>
              <a:lnSpc>
                <a:spcPts val="3213"/>
              </a:lnSpc>
              <a:spcBef>
                <a:spcPct val="0"/>
              </a:spcBef>
            </a:pPr>
            <a:r>
              <a:rPr lang="en-US" sz="2100" spc="231">
                <a:solidFill>
                  <a:srgbClr val="FFFFFF"/>
                </a:solidFill>
                <a:latin typeface="Montserrat Light"/>
              </a:rPr>
              <a:t>o NER: National Electricity Rules</a:t>
            </a:r>
          </a:p>
          <a:p>
            <a:pPr>
              <a:lnSpc>
                <a:spcPts val="3213"/>
              </a:lnSpc>
              <a:spcBef>
                <a:spcPct val="0"/>
              </a:spcBef>
            </a:pPr>
            <a:r>
              <a:rPr lang="en-US" sz="2100" spc="231">
                <a:solidFill>
                  <a:srgbClr val="FFFFFF"/>
                </a:solidFill>
                <a:latin typeface="Montserrat Light"/>
              </a:rPr>
              <a:t>o AER Guidelines including the RPIG and others</a:t>
            </a:r>
          </a:p>
          <a:p>
            <a:pPr>
              <a:lnSpc>
                <a:spcPts val="3213"/>
              </a:lnSpc>
              <a:spcBef>
                <a:spcPct val="0"/>
              </a:spcBef>
            </a:pPr>
            <a:r>
              <a:rPr lang="en-US" sz="2100" spc="231">
                <a:solidFill>
                  <a:srgbClr val="FFFFFF"/>
                </a:solidFill>
                <a:latin typeface="Montserrat Light"/>
              </a:rPr>
              <a:t>o AER Exempt Selling Guideline: Sets out the exemptions to s 88 of the NERL and applicable conditions</a:t>
            </a:r>
          </a:p>
          <a:p>
            <a:pPr>
              <a:lnSpc>
                <a:spcPts val="3213"/>
              </a:lnSpc>
              <a:spcBef>
                <a:spcPct val="0"/>
              </a:spcBef>
            </a:pPr>
            <a:r>
              <a:rPr lang="en-US" sz="2100" spc="231">
                <a:solidFill>
                  <a:srgbClr val="FFFFFF"/>
                </a:solidFill>
                <a:latin typeface="Montserrat Light"/>
              </a:rPr>
              <a:t>o AER Network Exemption Guideline: Sets out the exemptions to s 11 of the NEL and applicable conditions</a:t>
            </a:r>
          </a:p>
          <a:p>
            <a:pPr>
              <a:lnSpc>
                <a:spcPts val="3213"/>
              </a:lnSpc>
              <a:spcBef>
                <a:spcPct val="0"/>
              </a:spcBef>
            </a:pPr>
            <a:r>
              <a:rPr lang="en-US" sz="2100" spc="231">
                <a:solidFill>
                  <a:srgbClr val="FFFFFF"/>
                </a:solidFill>
                <a:latin typeface="Montserrat Light"/>
              </a:rPr>
              <a:t>o Other (including but not limited to): Strata Schemes Management Act 2015, and the Residential (Land Lease) Communities Act 2013, Environmental schemes</a:t>
            </a:r>
          </a:p>
          <a:p>
            <a:pPr>
              <a:lnSpc>
                <a:spcPts val="3213"/>
              </a:lnSpc>
              <a:spcBef>
                <a:spcPct val="0"/>
              </a:spcBef>
            </a:pPr>
            <a:r>
              <a:rPr lang="en-US" sz="2100" spc="231">
                <a:solidFill>
                  <a:srgbClr val="FFFFFF"/>
                </a:solidFill>
                <a:latin typeface="Montserrat Light Bold"/>
              </a:rPr>
              <a:t>VICTORIA</a:t>
            </a:r>
          </a:p>
          <a:p>
            <a:pPr>
              <a:lnSpc>
                <a:spcPts val="3213"/>
              </a:lnSpc>
              <a:spcBef>
                <a:spcPct val="0"/>
              </a:spcBef>
            </a:pPr>
            <a:r>
              <a:rPr lang="en-US" sz="2100" spc="231">
                <a:solidFill>
                  <a:srgbClr val="FFFFFF"/>
                </a:solidFill>
                <a:latin typeface="Montserrat Light Bold"/>
              </a:rPr>
              <a:t>o </a:t>
            </a:r>
            <a:r>
              <a:rPr lang="en-US" sz="2100" spc="231">
                <a:solidFill>
                  <a:srgbClr val="FFFFFF"/>
                </a:solidFill>
                <a:latin typeface="Montserrat Light"/>
              </a:rPr>
              <a:t>Parts of the NEL (and the Network Exemption Guideline)</a:t>
            </a:r>
          </a:p>
          <a:p>
            <a:pPr>
              <a:lnSpc>
                <a:spcPts val="3213"/>
              </a:lnSpc>
              <a:spcBef>
                <a:spcPct val="0"/>
              </a:spcBef>
            </a:pPr>
            <a:r>
              <a:rPr lang="en-US" sz="2100" spc="231">
                <a:solidFill>
                  <a:srgbClr val="FFFFFF"/>
                </a:solidFill>
                <a:latin typeface="Montserrat Light"/>
              </a:rPr>
              <a:t>o The General Exemption Order</a:t>
            </a:r>
          </a:p>
          <a:p>
            <a:pPr>
              <a:lnSpc>
                <a:spcPts val="3213"/>
              </a:lnSpc>
              <a:spcBef>
                <a:spcPct val="0"/>
              </a:spcBef>
            </a:pPr>
            <a:r>
              <a:rPr lang="en-US" sz="2100" spc="231">
                <a:solidFill>
                  <a:srgbClr val="FFFFFF"/>
                </a:solidFill>
                <a:latin typeface="Montserrat Light"/>
              </a:rPr>
              <a:t>o Energy Retail Code of Practice</a:t>
            </a:r>
          </a:p>
          <a:p>
            <a:pPr>
              <a:lnSpc>
                <a:spcPts val="3213"/>
              </a:lnSpc>
              <a:spcBef>
                <a:spcPct val="0"/>
              </a:spcBef>
            </a:pPr>
            <a:r>
              <a:rPr lang="en-US" sz="2100" spc="231">
                <a:solidFill>
                  <a:srgbClr val="FFFFFF"/>
                </a:solidFill>
                <a:latin typeface="Montserrat Light"/>
              </a:rPr>
              <a:t>o The Electricity Industry Act</a:t>
            </a:r>
          </a:p>
          <a:p>
            <a:pPr>
              <a:lnSpc>
                <a:spcPts val="3213"/>
              </a:lnSpc>
              <a:spcBef>
                <a:spcPct val="0"/>
              </a:spcBef>
            </a:pPr>
            <a:r>
              <a:rPr lang="en-US" sz="2100" spc="231">
                <a:solidFill>
                  <a:srgbClr val="FFFFFF"/>
                </a:solidFill>
                <a:latin typeface="Montserrat Light"/>
              </a:rPr>
              <a:t>o Other</a:t>
            </a:r>
          </a:p>
        </p:txBody>
      </p:sp>
      <p:sp>
        <p:nvSpPr>
          <p:cNvPr id="7" name="TextBox 7"/>
          <p:cNvSpPr txBox="1"/>
          <p:nvPr/>
        </p:nvSpPr>
        <p:spPr>
          <a:xfrm>
            <a:off x="2969093" y="552767"/>
            <a:ext cx="12349814" cy="859409"/>
          </a:xfrm>
          <a:prstGeom prst="rect">
            <a:avLst/>
          </a:prstGeom>
        </p:spPr>
        <p:txBody>
          <a:bodyPr lIns="0" tIns="0" rIns="0" bIns="0" rtlCol="0" anchor="t">
            <a:spAutoFit/>
          </a:bodyPr>
          <a:lstStyle/>
          <a:p>
            <a:pPr algn="l">
              <a:lnSpc>
                <a:spcPts val="6943"/>
              </a:lnSpc>
            </a:pPr>
            <a:r>
              <a:rPr lang="en-US" sz="5300" spc="153">
                <a:solidFill>
                  <a:srgbClr val="E8EEF1"/>
                </a:solidFill>
                <a:latin typeface="Montserrat Classic Bold"/>
              </a:rPr>
              <a:t>THE REGULATORY FRAMEWORK</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E3D58"/>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alphaModFix amt="19999"/>
          </a:blip>
          <a:srcRect l="66254" t="3222" b="3879"/>
          <a:stretch>
            <a:fillRect/>
          </a:stretch>
        </p:blipFill>
        <p:spPr>
          <a:xfrm>
            <a:off x="1389270" y="331550"/>
            <a:ext cx="5532191" cy="9556377"/>
          </a:xfrm>
          <a:prstGeom prst="rect">
            <a:avLst/>
          </a:prstGeom>
        </p:spPr>
      </p:pic>
      <p:sp>
        <p:nvSpPr>
          <p:cNvPr id="3" name="TextBox 3"/>
          <p:cNvSpPr txBox="1"/>
          <p:nvPr/>
        </p:nvSpPr>
        <p:spPr>
          <a:xfrm>
            <a:off x="1389270" y="6801473"/>
            <a:ext cx="5351610" cy="1818532"/>
          </a:xfrm>
          <a:prstGeom prst="rect">
            <a:avLst/>
          </a:prstGeom>
        </p:spPr>
        <p:txBody>
          <a:bodyPr lIns="0" tIns="0" rIns="0" bIns="0" rtlCol="0" anchor="t">
            <a:spAutoFit/>
          </a:bodyPr>
          <a:lstStyle/>
          <a:p>
            <a:pPr>
              <a:lnSpc>
                <a:spcPts val="7205"/>
              </a:lnSpc>
            </a:pPr>
            <a:r>
              <a:rPr lang="en-US" sz="5500" spc="159">
                <a:solidFill>
                  <a:srgbClr val="E8EEF1"/>
                </a:solidFill>
                <a:latin typeface="Montserrat Classic Bold"/>
              </a:rPr>
              <a:t>COMPLIANCE PRIORITIES</a:t>
            </a:r>
          </a:p>
        </p:txBody>
      </p:sp>
      <p:sp>
        <p:nvSpPr>
          <p:cNvPr id="4" name="AutoShape 4"/>
          <p:cNvSpPr/>
          <p:nvPr/>
        </p:nvSpPr>
        <p:spPr>
          <a:xfrm>
            <a:off x="6977841" y="4817940"/>
            <a:ext cx="10967719" cy="5069987"/>
          </a:xfrm>
          <a:prstGeom prst="rect">
            <a:avLst/>
          </a:prstGeom>
          <a:solidFill>
            <a:srgbClr val="E8EEF1">
              <a:alpha val="9804"/>
            </a:srgbClr>
          </a:solidFill>
        </p:spPr>
      </p:sp>
      <p:grpSp>
        <p:nvGrpSpPr>
          <p:cNvPr id="5" name="Group 5"/>
          <p:cNvGrpSpPr/>
          <p:nvPr/>
        </p:nvGrpSpPr>
        <p:grpSpPr>
          <a:xfrm>
            <a:off x="7683461" y="1287205"/>
            <a:ext cx="10128558" cy="6304394"/>
            <a:chOff x="0" y="0"/>
            <a:chExt cx="13504745" cy="8405859"/>
          </a:xfrm>
        </p:grpSpPr>
        <p:sp>
          <p:nvSpPr>
            <p:cNvPr id="6" name="TextBox 6"/>
            <p:cNvSpPr txBox="1"/>
            <p:nvPr/>
          </p:nvSpPr>
          <p:spPr>
            <a:xfrm>
              <a:off x="0" y="-85725"/>
              <a:ext cx="13497117" cy="625613"/>
            </a:xfrm>
            <a:prstGeom prst="rect">
              <a:avLst/>
            </a:prstGeom>
          </p:spPr>
          <p:txBody>
            <a:bodyPr lIns="0" tIns="0" rIns="0" bIns="0" rtlCol="0" anchor="t">
              <a:spAutoFit/>
            </a:bodyPr>
            <a:lstStyle/>
            <a:p>
              <a:pPr algn="ctr">
                <a:lnSpc>
                  <a:spcPts val="4087"/>
                </a:lnSpc>
              </a:pPr>
              <a:r>
                <a:rPr lang="en-US" sz="2671" spc="293">
                  <a:solidFill>
                    <a:srgbClr val="43B0F1"/>
                  </a:solidFill>
                  <a:latin typeface="Montserrat Classic"/>
                </a:rPr>
                <a:t>PRIORITIES FOR REGULATORY BODIES</a:t>
              </a:r>
            </a:p>
          </p:txBody>
        </p:sp>
        <p:sp>
          <p:nvSpPr>
            <p:cNvPr id="7" name="TextBox 7"/>
            <p:cNvSpPr txBox="1"/>
            <p:nvPr/>
          </p:nvSpPr>
          <p:spPr>
            <a:xfrm>
              <a:off x="0" y="914406"/>
              <a:ext cx="13504745" cy="7491453"/>
            </a:xfrm>
            <a:prstGeom prst="rect">
              <a:avLst/>
            </a:prstGeom>
          </p:spPr>
          <p:txBody>
            <a:bodyPr lIns="0" tIns="0" rIns="0" bIns="0" rtlCol="0" anchor="t">
              <a:spAutoFit/>
            </a:bodyPr>
            <a:lstStyle/>
            <a:p>
              <a:pPr>
                <a:lnSpc>
                  <a:spcPts val="3201"/>
                </a:lnSpc>
              </a:pPr>
              <a:endParaRPr/>
            </a:p>
            <a:p>
              <a:pPr marL="493794" lvl="1" indent="-246897">
                <a:lnSpc>
                  <a:spcPts val="3201"/>
                </a:lnSpc>
                <a:buFont typeface="Arial"/>
                <a:buChar char="•"/>
              </a:pPr>
              <a:r>
                <a:rPr lang="en-US" sz="2287" spc="22">
                  <a:solidFill>
                    <a:srgbClr val="E8EEF1"/>
                  </a:solidFill>
                  <a:latin typeface="Montserrat Light Bold"/>
                </a:rPr>
                <a:t>Hardship</a:t>
              </a:r>
              <a:r>
                <a:rPr lang="en-US" sz="2287" spc="22">
                  <a:solidFill>
                    <a:srgbClr val="E8EEF1"/>
                  </a:solidFill>
                  <a:latin typeface="Montserrat Light"/>
                </a:rPr>
                <a:t>: Effective identification of residential consumers in financial difficulty and offer of payment plans that have regard to the consumer’s capacity to pay.</a:t>
              </a:r>
            </a:p>
            <a:p>
              <a:pPr marL="493794" lvl="1" indent="-246897">
                <a:lnSpc>
                  <a:spcPts val="3201"/>
                </a:lnSpc>
                <a:buFont typeface="Arial"/>
                <a:buChar char="•"/>
              </a:pPr>
              <a:r>
                <a:rPr lang="en-US" sz="2287" spc="22">
                  <a:solidFill>
                    <a:srgbClr val="E8EEF1"/>
                  </a:solidFill>
                  <a:latin typeface="Montserrat Light Bold"/>
                </a:rPr>
                <a:t>Embedded Networks</a:t>
              </a:r>
              <a:r>
                <a:rPr lang="en-US" sz="2287" spc="22">
                  <a:solidFill>
                    <a:srgbClr val="E8EEF1"/>
                  </a:solidFill>
                  <a:latin typeface="Montserrat Light"/>
                </a:rPr>
                <a:t>: Improve outcomes for consumers in embedded networks, including by enabling access to Ombudsman schemes</a:t>
              </a:r>
            </a:p>
            <a:p>
              <a:pPr marL="493794" lvl="1" indent="-246897">
                <a:lnSpc>
                  <a:spcPts val="3201"/>
                </a:lnSpc>
                <a:buFont typeface="Arial"/>
                <a:buChar char="•"/>
              </a:pPr>
              <a:r>
                <a:rPr lang="en-US" sz="2287" spc="22">
                  <a:solidFill>
                    <a:srgbClr val="E8EEF1"/>
                  </a:solidFill>
                  <a:latin typeface="Montserrat Light Bold"/>
                </a:rPr>
                <a:t>Explicit Informed Consent:</a:t>
              </a:r>
              <a:r>
                <a:rPr lang="en-US" sz="2287" spc="22">
                  <a:solidFill>
                    <a:srgbClr val="E8EEF1"/>
                  </a:solidFill>
                  <a:latin typeface="Montserrat Light"/>
                </a:rPr>
                <a:t> Ensuring that consumers are providing EIC following proper disclosures, having consideration of a customer's capacity to provide consent, and ensuring that the customer is given a complete understanding of the product. </a:t>
              </a:r>
            </a:p>
            <a:p>
              <a:pPr marL="493794" lvl="1" indent="-246897">
                <a:lnSpc>
                  <a:spcPts val="3201"/>
                </a:lnSpc>
                <a:buFont typeface="Arial"/>
                <a:buChar char="•"/>
              </a:pPr>
              <a:r>
                <a:rPr lang="en-US" sz="2287" spc="22">
                  <a:solidFill>
                    <a:srgbClr val="E8EEF1"/>
                  </a:solidFill>
                  <a:latin typeface="Montserrat Light Bold"/>
                </a:rPr>
                <a:t>Reporting</a:t>
              </a:r>
              <a:r>
                <a:rPr lang="en-US" sz="2287" spc="22">
                  <a:solidFill>
                    <a:srgbClr val="E8EEF1"/>
                  </a:solidFill>
                  <a:latin typeface="Montserrat Light"/>
                </a:rPr>
                <a:t>: Ensuring that reports are submitted on time and that they are accurate. </a:t>
              </a:r>
            </a:p>
            <a:p>
              <a:pPr>
                <a:lnSpc>
                  <a:spcPts val="3201"/>
                </a:lnSpc>
              </a:pPr>
              <a:endParaRPr lang="en-US" sz="2287" spc="22">
                <a:solidFill>
                  <a:srgbClr val="E8EEF1"/>
                </a:solidFill>
                <a:latin typeface="Montserrat Light"/>
              </a:endParaRPr>
            </a:p>
          </p:txBody>
        </p:sp>
      </p:grpSp>
      <p:pic>
        <p:nvPicPr>
          <p:cNvPr id="8" name="Picture 8"/>
          <p:cNvPicPr>
            <a:picLocks noChangeAspect="1"/>
          </p:cNvPicPr>
          <p:nvPr/>
        </p:nvPicPr>
        <p:blipFill>
          <a:blip r:embed="rId4"/>
          <a:srcRect l="27814" t="32426" r="50567"/>
          <a:stretch>
            <a:fillRect/>
          </a:stretch>
        </p:blipFill>
        <p:spPr>
          <a:xfrm>
            <a:off x="-1343399" y="-651119"/>
            <a:ext cx="2458198" cy="10938119"/>
          </a:xfrm>
          <a:prstGeom prst="rect">
            <a:avLst/>
          </a:prstGeom>
        </p:spPr>
      </p:pic>
      <p:sp>
        <p:nvSpPr>
          <p:cNvPr id="9" name="AutoShape 9"/>
          <p:cNvSpPr/>
          <p:nvPr/>
        </p:nvSpPr>
        <p:spPr>
          <a:xfrm>
            <a:off x="-535582" y="-533400"/>
            <a:ext cx="1165946" cy="11353800"/>
          </a:xfrm>
          <a:prstGeom prst="rect">
            <a:avLst/>
          </a:prstGeom>
          <a:solidFill>
            <a:srgbClr val="43B0F1"/>
          </a:solidFill>
        </p:spPr>
      </p:sp>
      <p:grpSp>
        <p:nvGrpSpPr>
          <p:cNvPr id="10" name="Group 10"/>
          <p:cNvGrpSpPr/>
          <p:nvPr/>
        </p:nvGrpSpPr>
        <p:grpSpPr>
          <a:xfrm>
            <a:off x="-675946" y="9036533"/>
            <a:ext cx="2886906" cy="851395"/>
            <a:chOff x="0" y="0"/>
            <a:chExt cx="1722525" cy="508000"/>
          </a:xfrm>
        </p:grpSpPr>
        <p:sp>
          <p:nvSpPr>
            <p:cNvPr id="11" name="Freeform 11"/>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2" name="AutoShape 2"/>
          <p:cNvSpPr/>
          <p:nvPr/>
        </p:nvSpPr>
        <p:spPr>
          <a:xfrm>
            <a:off x="1028700" y="6506297"/>
            <a:ext cx="4991100" cy="6389558"/>
          </a:xfrm>
          <a:prstGeom prst="rect">
            <a:avLst/>
          </a:prstGeom>
          <a:solidFill>
            <a:srgbClr val="E8EEF1">
              <a:alpha val="4706"/>
            </a:srgbClr>
          </a:solidFill>
        </p:spPr>
      </p:sp>
      <p:sp>
        <p:nvSpPr>
          <p:cNvPr id="3" name="AutoShape 3"/>
          <p:cNvSpPr/>
          <p:nvPr/>
        </p:nvSpPr>
        <p:spPr>
          <a:xfrm>
            <a:off x="6648450" y="5769013"/>
            <a:ext cx="4991100" cy="5676900"/>
          </a:xfrm>
          <a:prstGeom prst="rect">
            <a:avLst/>
          </a:prstGeom>
          <a:solidFill>
            <a:srgbClr val="E8EEF1">
              <a:alpha val="9804"/>
            </a:srgbClr>
          </a:solidFill>
        </p:spPr>
      </p:sp>
      <p:sp>
        <p:nvSpPr>
          <p:cNvPr id="4" name="AutoShape 4"/>
          <p:cNvSpPr/>
          <p:nvPr/>
        </p:nvSpPr>
        <p:spPr>
          <a:xfrm>
            <a:off x="12268200" y="4824039"/>
            <a:ext cx="4991100" cy="6070036"/>
          </a:xfrm>
          <a:prstGeom prst="rect">
            <a:avLst/>
          </a:prstGeom>
          <a:solidFill>
            <a:srgbClr val="E8EEF1">
              <a:alpha val="14902"/>
            </a:srgbClr>
          </a:solidFill>
        </p:spPr>
      </p:sp>
      <p:pic>
        <p:nvPicPr>
          <p:cNvPr id="5" name="Picture 5"/>
          <p:cNvPicPr>
            <a:picLocks noChangeAspect="1"/>
          </p:cNvPicPr>
          <p:nvPr/>
        </p:nvPicPr>
        <p:blipFill>
          <a:blip r:embed="rId2"/>
          <a:srcRect l="30025" r="53428"/>
          <a:stretch>
            <a:fillRect/>
          </a:stretch>
        </p:blipFill>
        <p:spPr>
          <a:xfrm rot="5400000">
            <a:off x="7961379" y="-10333122"/>
            <a:ext cx="2365243" cy="20348819"/>
          </a:xfrm>
          <a:prstGeom prst="rect">
            <a:avLst/>
          </a:prstGeom>
        </p:spPr>
      </p:pic>
      <p:sp>
        <p:nvSpPr>
          <p:cNvPr id="6" name="AutoShape 6"/>
          <p:cNvSpPr/>
          <p:nvPr/>
        </p:nvSpPr>
        <p:spPr>
          <a:xfrm>
            <a:off x="-1638300" y="-733999"/>
            <a:ext cx="21640800" cy="1143000"/>
          </a:xfrm>
          <a:prstGeom prst="rect">
            <a:avLst/>
          </a:prstGeom>
          <a:solidFill>
            <a:srgbClr val="43B0F1"/>
          </a:solidFill>
        </p:spPr>
      </p:sp>
      <p:grpSp>
        <p:nvGrpSpPr>
          <p:cNvPr id="7" name="Group 7"/>
          <p:cNvGrpSpPr/>
          <p:nvPr/>
        </p:nvGrpSpPr>
        <p:grpSpPr>
          <a:xfrm>
            <a:off x="-843723" y="2062953"/>
            <a:ext cx="2886906" cy="851395"/>
            <a:chOff x="0" y="0"/>
            <a:chExt cx="1722525" cy="508000"/>
          </a:xfrm>
        </p:grpSpPr>
        <p:sp>
          <p:nvSpPr>
            <p:cNvPr id="8" name="Freeform 8"/>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grpSp>
        <p:nvGrpSpPr>
          <p:cNvPr id="9" name="Group 9"/>
          <p:cNvGrpSpPr/>
          <p:nvPr/>
        </p:nvGrpSpPr>
        <p:grpSpPr>
          <a:xfrm rot="-10800000">
            <a:off x="16244817" y="2062953"/>
            <a:ext cx="2886906" cy="851395"/>
            <a:chOff x="0" y="0"/>
            <a:chExt cx="1722525" cy="508000"/>
          </a:xfrm>
        </p:grpSpPr>
        <p:sp>
          <p:nvSpPr>
            <p:cNvPr id="10" name="Freeform 10"/>
            <p:cNvSpPr/>
            <p:nvPr/>
          </p:nvSpPr>
          <p:spPr>
            <a:xfrm>
              <a:off x="0" y="49530"/>
              <a:ext cx="1722525" cy="408940"/>
            </a:xfrm>
            <a:custGeom>
              <a:avLst/>
              <a:gdLst/>
              <a:ahLst/>
              <a:cxnLst/>
              <a:rect l="l" t="t" r="r" b="b"/>
              <a:pathLst>
                <a:path w="1722525" h="408940">
                  <a:moveTo>
                    <a:pt x="1516785" y="0"/>
                  </a:moveTo>
                  <a:cubicBezTo>
                    <a:pt x="1416455" y="0"/>
                    <a:pt x="1333905" y="72390"/>
                    <a:pt x="1314855" y="166370"/>
                  </a:cubicBezTo>
                  <a:lnTo>
                    <a:pt x="0" y="166370"/>
                  </a:lnTo>
                  <a:lnTo>
                    <a:pt x="0" y="242570"/>
                  </a:lnTo>
                  <a:lnTo>
                    <a:pt x="1316125" y="242570"/>
                  </a:lnTo>
                  <a:cubicBezTo>
                    <a:pt x="1333905" y="337820"/>
                    <a:pt x="1417725" y="408940"/>
                    <a:pt x="1518055" y="408940"/>
                  </a:cubicBezTo>
                  <a:cubicBezTo>
                    <a:pt x="1631085" y="408940"/>
                    <a:pt x="1722525" y="317500"/>
                    <a:pt x="1722525" y="204470"/>
                  </a:cubicBezTo>
                  <a:cubicBezTo>
                    <a:pt x="1722525" y="91440"/>
                    <a:pt x="1631085" y="0"/>
                    <a:pt x="1516785" y="0"/>
                  </a:cubicBezTo>
                  <a:close/>
                </a:path>
              </a:pathLst>
            </a:custGeom>
            <a:solidFill>
              <a:srgbClr val="43B0F1"/>
            </a:solidFill>
          </p:spPr>
        </p:sp>
      </p:grpSp>
      <p:pic>
        <p:nvPicPr>
          <p:cNvPr id="11" name="Picture 11"/>
          <p:cNvPicPr>
            <a:picLocks noChangeAspect="1"/>
          </p:cNvPicPr>
          <p:nvPr/>
        </p:nvPicPr>
        <p:blipFill>
          <a:blip r:embed="rId3"/>
          <a:srcRect/>
          <a:stretch>
            <a:fillRect/>
          </a:stretch>
        </p:blipFill>
        <p:spPr>
          <a:xfrm>
            <a:off x="3961897" y="1781065"/>
            <a:ext cx="10364206" cy="2266565"/>
          </a:xfrm>
          <a:prstGeom prst="rect">
            <a:avLst/>
          </a:prstGeom>
        </p:spPr>
      </p:pic>
      <p:grpSp>
        <p:nvGrpSpPr>
          <p:cNvPr id="12" name="Group 12"/>
          <p:cNvGrpSpPr/>
          <p:nvPr/>
        </p:nvGrpSpPr>
        <p:grpSpPr>
          <a:xfrm>
            <a:off x="1840760" y="7019212"/>
            <a:ext cx="3369989" cy="2883070"/>
            <a:chOff x="0" y="0"/>
            <a:chExt cx="4493319" cy="3844094"/>
          </a:xfrm>
        </p:grpSpPr>
        <p:sp>
          <p:nvSpPr>
            <p:cNvPr id="13" name="TextBox 13"/>
            <p:cNvSpPr txBox="1"/>
            <p:nvPr/>
          </p:nvSpPr>
          <p:spPr>
            <a:xfrm>
              <a:off x="0" y="-95250"/>
              <a:ext cx="4493319" cy="1335557"/>
            </a:xfrm>
            <a:prstGeom prst="rect">
              <a:avLst/>
            </a:prstGeom>
          </p:spPr>
          <p:txBody>
            <a:bodyPr lIns="0" tIns="0" rIns="0" bIns="0" rtlCol="0" anchor="t">
              <a:spAutoFit/>
            </a:bodyPr>
            <a:lstStyle/>
            <a:p>
              <a:pPr algn="ctr">
                <a:lnSpc>
                  <a:spcPts val="4105"/>
                </a:lnSpc>
              </a:pPr>
              <a:r>
                <a:rPr lang="en-US" sz="2683" spc="295">
                  <a:solidFill>
                    <a:srgbClr val="43B0F1"/>
                  </a:solidFill>
                  <a:latin typeface="Montserrat Classic"/>
                </a:rPr>
                <a:t>COMPLIANT BUSINESS</a:t>
              </a:r>
            </a:p>
          </p:txBody>
        </p:sp>
        <p:sp>
          <p:nvSpPr>
            <p:cNvPr id="14" name="TextBox 14"/>
            <p:cNvSpPr txBox="1"/>
            <p:nvPr/>
          </p:nvSpPr>
          <p:spPr>
            <a:xfrm>
              <a:off x="0" y="1577047"/>
              <a:ext cx="4486337" cy="2267047"/>
            </a:xfrm>
            <a:prstGeom prst="rect">
              <a:avLst/>
            </a:prstGeom>
          </p:spPr>
          <p:txBody>
            <a:bodyPr lIns="0" tIns="0" rIns="0" bIns="0" rtlCol="0" anchor="t">
              <a:spAutoFit/>
            </a:bodyPr>
            <a:lstStyle/>
            <a:p>
              <a:pPr algn="ctr">
                <a:lnSpc>
                  <a:spcPts val="2737"/>
                </a:lnSpc>
              </a:pPr>
              <a:r>
                <a:rPr lang="en-US" sz="1955" spc="19">
                  <a:solidFill>
                    <a:srgbClr val="E8EEF1"/>
                  </a:solidFill>
                  <a:latin typeface="Montserrat Light"/>
                </a:rPr>
                <a:t>We can help you bring your business to compliance. Fixed fee document sets and reviews.</a:t>
              </a:r>
            </a:p>
          </p:txBody>
        </p:sp>
      </p:grpSp>
      <p:grpSp>
        <p:nvGrpSpPr>
          <p:cNvPr id="15" name="Group 15"/>
          <p:cNvGrpSpPr/>
          <p:nvPr/>
        </p:nvGrpSpPr>
        <p:grpSpPr>
          <a:xfrm>
            <a:off x="7152084" y="6506297"/>
            <a:ext cx="3983832" cy="2278599"/>
            <a:chOff x="0" y="0"/>
            <a:chExt cx="5311775" cy="3038133"/>
          </a:xfrm>
        </p:grpSpPr>
        <p:sp>
          <p:nvSpPr>
            <p:cNvPr id="16" name="TextBox 16"/>
            <p:cNvSpPr txBox="1"/>
            <p:nvPr/>
          </p:nvSpPr>
          <p:spPr>
            <a:xfrm>
              <a:off x="0" y="-76200"/>
              <a:ext cx="5311775" cy="1161215"/>
            </a:xfrm>
            <a:prstGeom prst="rect">
              <a:avLst/>
            </a:prstGeom>
          </p:spPr>
          <p:txBody>
            <a:bodyPr lIns="0" tIns="0" rIns="0" bIns="0" rtlCol="0" anchor="t">
              <a:spAutoFit/>
            </a:bodyPr>
            <a:lstStyle/>
            <a:p>
              <a:pPr algn="ctr">
                <a:lnSpc>
                  <a:spcPts val="3672"/>
                </a:lnSpc>
              </a:pPr>
              <a:r>
                <a:rPr lang="en-US" sz="2400" spc="264">
                  <a:solidFill>
                    <a:srgbClr val="43B0F1"/>
                  </a:solidFill>
                  <a:latin typeface="Montserrat Classic"/>
                </a:rPr>
                <a:t>COMPLIANT TECHNOLOGY </a:t>
              </a:r>
            </a:p>
          </p:txBody>
        </p:sp>
        <p:sp>
          <p:nvSpPr>
            <p:cNvPr id="17" name="TextBox 17"/>
            <p:cNvSpPr txBox="1"/>
            <p:nvPr/>
          </p:nvSpPr>
          <p:spPr>
            <a:xfrm>
              <a:off x="0" y="1585578"/>
              <a:ext cx="5303521" cy="1452555"/>
            </a:xfrm>
            <a:prstGeom prst="rect">
              <a:avLst/>
            </a:prstGeom>
          </p:spPr>
          <p:txBody>
            <a:bodyPr lIns="0" tIns="0" rIns="0" bIns="0" rtlCol="0" anchor="t">
              <a:spAutoFit/>
            </a:bodyPr>
            <a:lstStyle/>
            <a:p>
              <a:pPr algn="ctr">
                <a:lnSpc>
                  <a:spcPts val="2940"/>
                </a:lnSpc>
              </a:pPr>
              <a:r>
                <a:rPr lang="en-US" sz="2100" spc="21">
                  <a:solidFill>
                    <a:srgbClr val="E8EEF1"/>
                  </a:solidFill>
                  <a:latin typeface="Montserrat Light"/>
                </a:rPr>
                <a:t>We offer systems including the Compliance HUB and Titan.</a:t>
              </a:r>
            </a:p>
          </p:txBody>
        </p:sp>
      </p:grpSp>
      <p:grpSp>
        <p:nvGrpSpPr>
          <p:cNvPr id="18" name="Group 18"/>
          <p:cNvGrpSpPr/>
          <p:nvPr/>
        </p:nvGrpSpPr>
        <p:grpSpPr>
          <a:xfrm>
            <a:off x="12818102" y="5465485"/>
            <a:ext cx="3891296" cy="1598227"/>
            <a:chOff x="0" y="-95250"/>
            <a:chExt cx="5188395" cy="2130970"/>
          </a:xfrm>
        </p:grpSpPr>
        <p:sp>
          <p:nvSpPr>
            <p:cNvPr id="19" name="TextBox 19"/>
            <p:cNvSpPr txBox="1"/>
            <p:nvPr/>
          </p:nvSpPr>
          <p:spPr>
            <a:xfrm>
              <a:off x="0" y="-95250"/>
              <a:ext cx="5188395" cy="1379989"/>
            </a:xfrm>
            <a:prstGeom prst="rect">
              <a:avLst/>
            </a:prstGeom>
          </p:spPr>
          <p:txBody>
            <a:bodyPr lIns="0" tIns="0" rIns="0" bIns="0" rtlCol="0" anchor="t">
              <a:spAutoFit/>
            </a:bodyPr>
            <a:lstStyle/>
            <a:p>
              <a:pPr algn="ctr">
                <a:lnSpc>
                  <a:spcPts val="4311"/>
                </a:lnSpc>
              </a:pPr>
              <a:r>
                <a:rPr lang="en-US" sz="2817" spc="309">
                  <a:solidFill>
                    <a:srgbClr val="43B0F1"/>
                  </a:solidFill>
                  <a:latin typeface="Montserrat Classic"/>
                </a:rPr>
                <a:t>CONTACT DETAILS</a:t>
              </a:r>
            </a:p>
          </p:txBody>
        </p:sp>
        <p:sp>
          <p:nvSpPr>
            <p:cNvPr id="20" name="TextBox 20"/>
            <p:cNvSpPr txBox="1"/>
            <p:nvPr/>
          </p:nvSpPr>
          <p:spPr>
            <a:xfrm>
              <a:off x="0" y="1656984"/>
              <a:ext cx="5180332" cy="378736"/>
            </a:xfrm>
            <a:prstGeom prst="rect">
              <a:avLst/>
            </a:prstGeom>
          </p:spPr>
          <p:txBody>
            <a:bodyPr lIns="0" tIns="0" rIns="0" bIns="0" rtlCol="0" anchor="t">
              <a:spAutoFit/>
            </a:bodyPr>
            <a:lstStyle/>
            <a:p>
              <a:pPr algn="ctr">
                <a:lnSpc>
                  <a:spcPts val="2352"/>
                </a:lnSpc>
              </a:pPr>
              <a:r>
                <a:rPr lang="en-US" sz="1680" spc="16">
                  <a:solidFill>
                    <a:srgbClr val="E8EEF1"/>
                  </a:solidFill>
                  <a:latin typeface="Montserrat Light"/>
                </a:rPr>
                <a:t>www.compliancequarter.com.au</a:t>
              </a:r>
              <a:endParaRPr lang="en-US" sz="1680" spc="16" dirty="0">
                <a:solidFill>
                  <a:srgbClr val="E8EEF1"/>
                </a:solidFill>
                <a:latin typeface="Montserrat Light"/>
              </a:endParaRP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1121</Words>
  <Application>Microsoft Office PowerPoint</Application>
  <PresentationFormat>Custom</PresentationFormat>
  <Paragraphs>100</Paragraphs>
  <Slides>7</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Montserrat Light</vt:lpstr>
      <vt:lpstr>Montserrat Classic</vt:lpstr>
      <vt:lpstr>Calibri</vt:lpstr>
      <vt:lpstr>Montserrat Classic Bold</vt:lpstr>
      <vt:lpstr>Montserrat Light Bold</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Navigating the Energy Retail Landscape: Regulations, Risks, and Opportunities</dc:title>
  <dc:creator>Connor James</dc:creator>
  <cp:lastModifiedBy>Connor James</cp:lastModifiedBy>
  <cp:revision>4</cp:revision>
  <dcterms:created xsi:type="dcterms:W3CDTF">2006-08-16T00:00:00Z</dcterms:created>
  <dcterms:modified xsi:type="dcterms:W3CDTF">2023-03-23T19:07:03Z</dcterms:modified>
  <dc:identifier>DAFaWNqbTd0</dc:identifier>
</cp:coreProperties>
</file>

<file path=docProps/thumbnail.jpeg>
</file>